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66" r:id="rId3"/>
    <p:sldId id="273" r:id="rId4"/>
    <p:sldId id="268" r:id="rId5"/>
    <p:sldId id="270" r:id="rId6"/>
    <p:sldId id="271" r:id="rId7"/>
    <p:sldId id="272" r:id="rId8"/>
    <p:sldId id="261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Source Sans Pro" panose="020B0604020202020204" charset="0"/>
      <p:regular r:id="rId14"/>
      <p:bold r:id="rId15"/>
      <p:italic r:id="rId16"/>
      <p:boldItalic r:id="rId17"/>
    </p:embeddedFont>
    <p:embeddedFont>
      <p:font typeface="Montserrat" panose="020B0604020202020204" charset="0"/>
      <p:regular r:id="rId18"/>
      <p:bold r:id="rId19"/>
      <p:italic r:id="rId20"/>
      <p:boldItalic r:id="rId21"/>
    </p:embeddedFont>
    <p:embeddedFont>
      <p:font typeface="La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2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03a73dfc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03a73dfc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548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520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08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162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825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0183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03a73df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03a73df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325091" y="1578400"/>
            <a:ext cx="5229559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LiBaaS</a:t>
            </a:r>
            <a:r>
              <a:rPr lang="en-GB" dirty="0" smtClean="0"/>
              <a:t> BMS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900" dirty="0" smtClean="0"/>
              <a:t>(</a:t>
            </a:r>
            <a:r>
              <a:rPr lang="en-GB" sz="900" dirty="0" smtClean="0"/>
              <a:t>PROTOTYPE STAGE)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Kick-off requirements</a:t>
            </a:r>
            <a:endParaRPr dirty="0"/>
          </a:p>
        </p:txBody>
      </p:sp>
      <p:sp>
        <p:nvSpPr>
          <p:cNvPr id="308" name="Google Shape;308;p25"/>
          <p:cNvSpPr txBox="1">
            <a:spLocks noGrp="1"/>
          </p:cNvSpPr>
          <p:nvPr>
            <p:ph type="body" idx="1"/>
          </p:nvPr>
        </p:nvSpPr>
        <p:spPr>
          <a:xfrm>
            <a:off x="3696550" y="1471125"/>
            <a:ext cx="4318500" cy="235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AutoNum type="arabicPeriod"/>
            </a:pPr>
            <a:r>
              <a:rPr lang="en-GB" dirty="0" smtClean="0"/>
              <a:t>Starting with the </a:t>
            </a:r>
            <a:r>
              <a:rPr lang="en-GB" dirty="0" smtClean="0"/>
              <a:t>Design </a:t>
            </a:r>
            <a:r>
              <a:rPr lang="en-GB" dirty="0" smtClean="0"/>
              <a:t>phase, after receiving 25</a:t>
            </a:r>
            <a:r>
              <a:rPr lang="en-GB" dirty="0"/>
              <a:t>% Upfront cost of the </a:t>
            </a:r>
            <a:r>
              <a:rPr lang="en-GB" dirty="0" smtClean="0"/>
              <a:t>Design </a:t>
            </a:r>
            <a:r>
              <a:rPr lang="en-GB" dirty="0" smtClean="0"/>
              <a:t>phase. </a:t>
            </a:r>
          </a:p>
          <a:p>
            <a:pPr lvl="0">
              <a:buAutoNum type="arabicPeriod"/>
            </a:pPr>
            <a:r>
              <a:rPr lang="en-GB" dirty="0" smtClean="0"/>
              <a:t>Proceeding work will start after the submission of Development phase deliverables &amp; payment of commercial fees.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>
            <a:spLocks noGrp="1"/>
          </p:cNvSpPr>
          <p:nvPr>
            <p:ph type="title"/>
          </p:nvPr>
        </p:nvSpPr>
        <p:spPr>
          <a:xfrm>
            <a:off x="3559950" y="2225550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CONTENTS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594587"/>
            <a:ext cx="7723799" cy="4212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DETAILED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TOTAL </a:t>
            </a: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DEVELOPMENT COST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REQUIREMENTS TO KICK-OFF THE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72417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PROJECT PLAN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207818"/>
            <a:ext cx="7723799" cy="480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1. DESIGN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REQUIREMENT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PHASE</a:t>
            </a: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PROTOTYPING PHASE</a:t>
            </a: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. BOARD BUILD-UP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PHASE</a:t>
            </a: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. TESTING </a:t>
            </a: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PHASE</a:t>
            </a:r>
          </a:p>
        </p:txBody>
      </p:sp>
    </p:spTree>
    <p:extLst>
      <p:ext uri="{BB962C8B-B14F-4D97-AF65-F5344CB8AC3E}">
        <p14:creationId xmlns:p14="http://schemas.microsoft.com/office/powerpoint/2010/main" val="46764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DESIGN </a:t>
            </a:r>
            <a:r>
              <a:rPr lang="en-US" dirty="0" smtClean="0"/>
              <a:t>/ REQUIREMENT PHASE</a:t>
            </a:r>
            <a:endParaRPr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THE REQUIREMENTS OF EMBEDDED SYSTEM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</a:t>
            </a:r>
            <a:r>
              <a:rPr lang="en-GB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SPECIFICATIONS &amp; REQUIREMENTS OF THE </a:t>
            </a: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BMS</a:t>
            </a: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SELECTION OF THE BMS BASED ON REQUIREMENTS</a:t>
            </a: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SOFTWARE INTERFACE &amp; ALGORITHM</a:t>
            </a:r>
            <a:endParaRPr lang="en-GB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HARDWARE REQUIREMENT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BLOCK DIAGRAM</a:t>
            </a: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132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135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Working 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61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PROTOTYPING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156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162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Working 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342900" indent="-342900">
              <a:buFont typeface="Arial"/>
              <a:buAutoNum type="arabicPeriod"/>
            </a:pPr>
            <a:r>
              <a:rPr lang="en-GB" sz="14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POC OF THE SYSTEM ON GENERAL PURPOSE BOARD</a:t>
            </a:r>
          </a:p>
          <a:p>
            <a:pPr marL="342900" lvl="0" indent="-342900">
              <a:buAutoNum type="arabicPeriod"/>
            </a:pPr>
            <a:r>
              <a:rPr lang="en-GB" sz="14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SCHEMATIC DESIGN &amp; BOM FINALIZATION </a:t>
            </a:r>
          </a:p>
          <a:p>
            <a:pPr marL="342900" lvl="0" indent="-342900">
              <a:buAutoNum type="arabicPeriod"/>
            </a:pPr>
            <a:r>
              <a:rPr lang="en-GB" sz="14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LAYOUT DESIGN</a:t>
            </a:r>
          </a:p>
          <a:p>
            <a:pPr marL="342900" lvl="0" indent="-342900">
              <a:buAutoNum type="arabicPeriod"/>
            </a:pPr>
            <a:r>
              <a:rPr lang="en-GB" sz="14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DELIVERY OF THE 3</a:t>
            </a:r>
            <a:r>
              <a:rPr lang="en-GB" sz="1400" baseline="300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rd</a:t>
            </a:r>
            <a:r>
              <a:rPr lang="en-GB" sz="140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PARTY BMS &amp; PROTO BATTERY PACK FOR TESTING 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932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BOARD UP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220 – 250 Working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 OF THE BMS WITH BATTERY PACK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&amp; SOFTWARE INTEGRATION OF THE EMBEDDED SYSTEM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6651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TESTING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378 – 380 Working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 txBox="1">
            <a:spLocks/>
          </p:cNvSpPr>
          <p:nvPr/>
        </p:nvSpPr>
        <p:spPr>
          <a:xfrm>
            <a:off x="1297500" y="1117279"/>
            <a:ext cx="7038900" cy="2408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28600" lvl="0" indent="-2286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CUT-OFF TESTING &amp; CREDIT SYSTEM TESTING WITH THE BMS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>
              <a:buAutoNum type="arabicPeriod"/>
            </a:pP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UI 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TESTING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UNIT TESTING ON THE SYSTEM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RELIABILITY TESTING &amp; MAINTENANCE TESTING </a:t>
            </a: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(126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1691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PLAN OF ACTION</a:t>
            </a:r>
            <a:endParaRPr dirty="0"/>
          </a:p>
        </p:txBody>
      </p:sp>
      <p:cxnSp>
        <p:nvCxnSpPr>
          <p:cNvPr id="271" name="Google Shape;271;p22"/>
          <p:cNvCxnSpPr/>
          <p:nvPr/>
        </p:nvCxnSpPr>
        <p:spPr>
          <a:xfrm>
            <a:off x="420075" y="2790116"/>
            <a:ext cx="8336100" cy="0"/>
          </a:xfrm>
          <a:prstGeom prst="straightConnector1">
            <a:avLst/>
          </a:prstGeom>
          <a:noFill/>
          <a:ln w="19050" cap="flat" cmpd="sng">
            <a:solidFill>
              <a:srgbClr val="611BB8"/>
            </a:solidFill>
            <a:prstDash val="dot"/>
            <a:round/>
            <a:headEnd type="none" w="sm" len="sm"/>
            <a:tailEnd type="none" w="sm" len="sm"/>
          </a:ln>
        </p:spPr>
      </p:cxnSp>
      <p:grpSp>
        <p:nvGrpSpPr>
          <p:cNvPr id="272" name="Google Shape;272;p22"/>
          <p:cNvGrpSpPr/>
          <p:nvPr/>
        </p:nvGrpSpPr>
        <p:grpSpPr>
          <a:xfrm>
            <a:off x="1499220" y="1581271"/>
            <a:ext cx="196200" cy="1306800"/>
            <a:chOff x="648675" y="1657471"/>
            <a:chExt cx="196200" cy="1306800"/>
          </a:xfrm>
        </p:grpSpPr>
        <p:sp>
          <p:nvSpPr>
            <p:cNvPr id="273" name="Google Shape;273;p22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" name="Google Shape;274;p22"/>
            <p:cNvCxnSpPr>
              <a:stCxn id="273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sp>
        <p:nvSpPr>
          <p:cNvPr id="275" name="Google Shape;275;p22"/>
          <p:cNvSpPr txBox="1"/>
          <p:nvPr/>
        </p:nvSpPr>
        <p:spPr>
          <a:xfrm>
            <a:off x="1674346" y="1299975"/>
            <a:ext cx="19407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Development phase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Month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76" name="Google Shape;276;p22"/>
          <p:cNvGrpSpPr/>
          <p:nvPr/>
        </p:nvGrpSpPr>
        <p:grpSpPr>
          <a:xfrm>
            <a:off x="2793050" y="2692171"/>
            <a:ext cx="196200" cy="1404905"/>
            <a:chOff x="2512925" y="2768371"/>
            <a:chExt cx="196200" cy="1404905"/>
          </a:xfrm>
        </p:grpSpPr>
        <p:cxnSp>
          <p:nvCxnSpPr>
            <p:cNvPr id="277" name="Google Shape;277;p22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78" name="Google Shape;278;p22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22"/>
          <p:cNvGrpSpPr/>
          <p:nvPr/>
        </p:nvGrpSpPr>
        <p:grpSpPr>
          <a:xfrm>
            <a:off x="4005825" y="1491046"/>
            <a:ext cx="196200" cy="1404900"/>
            <a:chOff x="4279200" y="1559371"/>
            <a:chExt cx="196200" cy="1404900"/>
          </a:xfrm>
        </p:grpSpPr>
        <p:cxnSp>
          <p:nvCxnSpPr>
            <p:cNvPr id="280" name="Google Shape;280;p22"/>
            <p:cNvCxnSpPr>
              <a:stCxn id="281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81" name="Google Shape;281;p22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2"/>
          <p:cNvSpPr txBox="1"/>
          <p:nvPr/>
        </p:nvSpPr>
        <p:spPr>
          <a:xfrm>
            <a:off x="3044625" y="3788375"/>
            <a:ext cx="23148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Prototyping phase 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6829200" y="2790125"/>
            <a:ext cx="22362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~7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 for development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of 1</a:t>
            </a:r>
            <a:r>
              <a:rPr lang="en-GB" baseline="30000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phase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of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system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275;p22"/>
          <p:cNvSpPr txBox="1"/>
          <p:nvPr/>
        </p:nvSpPr>
        <p:spPr>
          <a:xfrm>
            <a:off x="4204851" y="1307850"/>
            <a:ext cx="19407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Board up phase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~1.5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19" name="Google Shape;276;p22"/>
          <p:cNvGrpSpPr/>
          <p:nvPr/>
        </p:nvGrpSpPr>
        <p:grpSpPr>
          <a:xfrm>
            <a:off x="5261325" y="2692171"/>
            <a:ext cx="196200" cy="1404905"/>
            <a:chOff x="2512925" y="2768371"/>
            <a:chExt cx="196200" cy="1404905"/>
          </a:xfrm>
        </p:grpSpPr>
        <p:cxnSp>
          <p:nvCxnSpPr>
            <p:cNvPr id="20" name="Google Shape;277;p22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1" name="Google Shape;278;p22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82;p22"/>
          <p:cNvSpPr txBox="1"/>
          <p:nvPr/>
        </p:nvSpPr>
        <p:spPr>
          <a:xfrm>
            <a:off x="5512900" y="3788375"/>
            <a:ext cx="23148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-GB" sz="18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esting phase 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3.5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>
            <a:spLocks noGrp="1"/>
          </p:cNvSpPr>
          <p:nvPr>
            <p:ph type="title"/>
          </p:nvPr>
        </p:nvSpPr>
        <p:spPr>
          <a:xfrm>
            <a:off x="1345991" y="193738"/>
            <a:ext cx="5806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Total Development </a:t>
            </a:r>
            <a:r>
              <a:rPr lang="en-GB" dirty="0" smtClean="0"/>
              <a:t>Cost</a:t>
            </a:r>
            <a:endParaRPr dirty="0"/>
          </a:p>
        </p:txBody>
      </p:sp>
      <p:sp>
        <p:nvSpPr>
          <p:cNvPr id="8" name="Google Shape;298;p24"/>
          <p:cNvSpPr txBox="1">
            <a:spLocks/>
          </p:cNvSpPr>
          <p:nvPr/>
        </p:nvSpPr>
        <p:spPr>
          <a:xfrm>
            <a:off x="1539954" y="1381633"/>
            <a:ext cx="6765845" cy="221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GB" sz="1800" dirty="0" smtClean="0">
                <a:solidFill>
                  <a:schemeClr val="accent2"/>
                </a:solidFill>
              </a:rPr>
              <a:t>Development </a:t>
            </a:r>
            <a:r>
              <a:rPr lang="en-GB" sz="1800" smtClean="0">
                <a:solidFill>
                  <a:schemeClr val="accent2"/>
                </a:solidFill>
              </a:rPr>
              <a:t>Fees </a:t>
            </a:r>
            <a:r>
              <a:rPr lang="en-GB" sz="1800" smtClean="0">
                <a:solidFill>
                  <a:schemeClr val="accent2"/>
                </a:solidFill>
              </a:rPr>
              <a:t>– </a:t>
            </a:r>
            <a:r>
              <a:rPr lang="en-GB" sz="1800" dirty="0" smtClean="0">
                <a:solidFill>
                  <a:schemeClr val="accent2"/>
                </a:solidFill>
              </a:rPr>
              <a:t>2000 </a:t>
            </a:r>
            <a:r>
              <a:rPr lang="en-GB" sz="1800" dirty="0" smtClean="0">
                <a:solidFill>
                  <a:schemeClr val="accent2"/>
                </a:solidFill>
              </a:rPr>
              <a:t>per Hour</a:t>
            </a:r>
          </a:p>
          <a:p>
            <a:pPr marL="0" lvl="0" indent="0">
              <a:buNone/>
            </a:pPr>
            <a:endParaRPr lang="en-GB" sz="1100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DEVELOPMENT / REQUIREMENT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 :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~132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135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PROTOTYPING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 :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~156 – 162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BOARD BUILD-UP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 :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~220 – 250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TESTING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PHASE: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~378 - 380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Font typeface="Lato"/>
              <a:buNone/>
            </a:pP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11" name="Google Shape;282;p22"/>
          <p:cNvSpPr txBox="1"/>
          <p:nvPr/>
        </p:nvSpPr>
        <p:spPr>
          <a:xfrm>
            <a:off x="5197555" y="4093443"/>
            <a:ext cx="3946445" cy="65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*Excluding Hardware </a:t>
            </a: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Procurement, PCB Manufacturing, PCB assembly </a:t>
            </a: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&amp; </a:t>
            </a: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Intercity Travels (if required) </a:t>
            </a:r>
            <a:endParaRPr sz="1050" dirty="0">
              <a:solidFill>
                <a:schemeClr val="accent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325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Source Sans Pro</vt:lpstr>
      <vt:lpstr>Montserrat</vt:lpstr>
      <vt:lpstr>Arial</vt:lpstr>
      <vt:lpstr>Lato</vt:lpstr>
      <vt:lpstr>Focus</vt:lpstr>
      <vt:lpstr>LiBaaS BMS  (PROTOTYPE STAGE)</vt:lpstr>
      <vt:lpstr>CONTENTS</vt:lpstr>
      <vt:lpstr>PROJECT PLAN</vt:lpstr>
      <vt:lpstr>DESIGN / REQUIREMENT PHASE</vt:lpstr>
      <vt:lpstr>PROTOTYPING PHASE</vt:lpstr>
      <vt:lpstr>BOARD UP PHASE</vt:lpstr>
      <vt:lpstr>TESTING PHASE</vt:lpstr>
      <vt:lpstr>PLAN OF ACTION</vt:lpstr>
      <vt:lpstr>Total Development Cost</vt:lpstr>
      <vt:lpstr>Project Kick-off requirements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LEVEL II EVSE</dc:title>
  <dc:creator>Parag</dc:creator>
  <cp:lastModifiedBy>Parag</cp:lastModifiedBy>
  <cp:revision>38</cp:revision>
  <dcterms:modified xsi:type="dcterms:W3CDTF">2020-11-08T15:18:58Z</dcterms:modified>
</cp:coreProperties>
</file>